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4" r:id="rId2"/>
    <p:sldId id="256" r:id="rId3"/>
    <p:sldId id="259" r:id="rId4"/>
    <p:sldId id="292" r:id="rId5"/>
    <p:sldId id="293" r:id="rId6"/>
    <p:sldId id="294" r:id="rId7"/>
    <p:sldId id="302" r:id="rId8"/>
    <p:sldId id="303" r:id="rId9"/>
    <p:sldId id="305" r:id="rId10"/>
    <p:sldId id="307" r:id="rId11"/>
    <p:sldId id="310" r:id="rId12"/>
    <p:sldId id="269" r:id="rId13"/>
    <p:sldId id="271" r:id="rId14"/>
    <p:sldId id="309" r:id="rId15"/>
    <p:sldId id="280" r:id="rId16"/>
    <p:sldId id="273" r:id="rId17"/>
    <p:sldId id="308" r:id="rId18"/>
    <p:sldId id="311" r:id="rId1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A1C36B-5DD2-4CE6-9758-111C2126647D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06EAC9-C091-404E-A40F-21E0D244901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31782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smtClean="0">
              <a:ea typeface="ＭＳ Ｐゴシック" pitchFamily="-101" charset="-128"/>
            </a:endParaRPr>
          </a:p>
        </p:txBody>
      </p:sp>
      <p:sp>
        <p:nvSpPr>
          <p:cNvPr id="19460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9pPr>
          </a:lstStyle>
          <a:p>
            <a:pPr eaLnBrk="1" hangingPunct="1"/>
            <a:fld id="{304792CE-9FA5-4C9B-9E00-982E88695278}" type="slidenum">
              <a:rPr lang="nl-NL" altLang="nl-NL" sz="1200"/>
              <a:pPr eaLnBrk="1" hangingPunct="1"/>
              <a:t>5</a:t>
            </a:fld>
            <a:endParaRPr lang="nl-NL" alt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4F66D9-9F3F-4331-A5F8-4016D536ED67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63D0B-6541-46D7-8882-CFF6205C221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6380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3F185-87A1-4C4B-BF24-D7E54F634AFC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0716D-E884-4626-981E-CAA46FDEAD6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584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06341E-EE40-4D0D-929C-8ACEBE02A214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26169-BC17-4D33-989F-E153A2287DE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801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e /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5820" y="264179"/>
            <a:ext cx="7328302" cy="1087875"/>
          </a:xfrm>
        </p:spPr>
        <p:txBody>
          <a:bodyPr>
            <a:normAutofit/>
          </a:bodyPr>
          <a:lstStyle>
            <a:lvl1pPr>
              <a:defRPr sz="3000" b="1" i="1" u="none" kern="1000" cap="none" spc="0" baseline="0">
                <a:solidFill>
                  <a:schemeClr val="accent4"/>
                </a:solidFill>
              </a:defRPr>
            </a:lvl1pPr>
          </a:lstStyle>
          <a:p>
            <a:r>
              <a:rPr lang="nl-NL" baseline="0" dirty="0" smtClean="0">
                <a:solidFill>
                  <a:schemeClr val="accent4"/>
                </a:solidFill>
              </a:rPr>
              <a:t>Titel dia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48389" y="1320794"/>
            <a:ext cx="2514601" cy="4059732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nl-NL" sz="2400" baseline="0" dirty="0" smtClean="0">
                <a:solidFill>
                  <a:schemeClr val="accent1"/>
                </a:solidFill>
              </a:rPr>
              <a:t>Klik om een bijschrift bij te werken.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0" y="1509184"/>
            <a:ext cx="6038850" cy="5348816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nl-NL" sz="2400" baseline="0" dirty="0" smtClean="0">
                <a:solidFill>
                  <a:schemeClr val="accent1"/>
                </a:solidFill>
              </a:rPr>
              <a:t>Klik om een afbeelding in te voegen.</a:t>
            </a:r>
            <a:br>
              <a:rPr lang="nl-NL" sz="2400" baseline="0" dirty="0" smtClean="0">
                <a:solidFill>
                  <a:schemeClr val="accent1"/>
                </a:solidFill>
              </a:rPr>
            </a:br>
            <a:endParaRPr lang="nl-NL" sz="2400" baseline="0" dirty="0" smtClean="0">
              <a:solidFill>
                <a:schemeClr val="accent1"/>
              </a:solidFill>
            </a:endParaRPr>
          </a:p>
          <a:p>
            <a:r>
              <a:rPr lang="nl-NL" sz="2400" baseline="0" dirty="0" smtClean="0">
                <a:solidFill>
                  <a:schemeClr val="accent1"/>
                </a:solidFill>
              </a:rPr>
              <a:t>Om hulplijnen zichtbaar te maken: </a:t>
            </a:r>
            <a:br>
              <a:rPr lang="nl-NL" sz="2400" baseline="0" dirty="0" smtClean="0">
                <a:solidFill>
                  <a:schemeClr val="accent1"/>
                </a:solidFill>
              </a:rPr>
            </a:br>
            <a:r>
              <a:rPr lang="nl-NL" sz="2400" baseline="0" dirty="0" smtClean="0">
                <a:solidFill>
                  <a:schemeClr val="accent1"/>
                </a:solidFill>
              </a:rPr>
              <a:t>Ga in het menu naar “Beeld” en zet een vinkje bij “Hulplijnen”.</a:t>
            </a:r>
          </a:p>
        </p:txBody>
      </p:sp>
    </p:spTree>
    <p:extLst>
      <p:ext uri="{BB962C8B-B14F-4D97-AF65-F5344CB8AC3E}">
        <p14:creationId xmlns:p14="http://schemas.microsoft.com/office/powerpoint/2010/main" val="28044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6D2B0-943D-4980-B212-9662B4EC88C0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47F8-77F0-4081-AC37-7630CDDF0BF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1975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D9B56-22BD-45E9-B9B6-8DCF76B90C2D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AD659-1C81-4237-96DE-DE42970E52E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7530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54464-F7F0-4956-8E1E-AD3F0E15F156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3D849-A8F3-414C-9E30-1CF8276C2E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583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B1DFA-DC6F-4239-A133-D062361EF55C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D63D0-C461-480A-BA10-65E36A8319F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3661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DB7B6E-F994-4B4C-932C-5C739E7CB2FF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6FF4F-27F5-419E-8136-8ECF4276BBC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837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0B7C0A-B2DF-4397-8252-3BF16881954A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C1B0D-5445-4E79-B294-673FCC8AEF4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275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AAAF0-E2CD-4F47-B3D8-8055E6448E65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91060-116B-4A24-BF56-62F04A664A1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259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45AE4-DD27-4485-8422-29231C579EDC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DCDFF-445D-4CAF-9C0D-586191B0F78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090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tekststijl van het model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1" charset="0"/>
              </a:defRPr>
            </a:lvl1pPr>
          </a:lstStyle>
          <a:p>
            <a:fld id="{F7BA9589-7234-42B3-BB4D-8109D184CCB5}" type="datetime1">
              <a:rPr lang="nl-NL" altLang="nl-NL"/>
              <a:pPr/>
              <a:t>25-4-2018</a:t>
            </a:fld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1" charset="0"/>
              </a:defRPr>
            </a:lvl1pPr>
          </a:lstStyle>
          <a:p>
            <a:fld id="{99F89BC1-E5B9-41F2-8362-36D4C84ABBE5}" type="slidenum">
              <a:rPr lang="nl-NL" altLang="nl-NL"/>
              <a:pPr/>
              <a:t>‹nr.›</a:t>
            </a:fld>
            <a:endParaRPr lang="nl-NL" altLang="nl-NL"/>
          </a:p>
        </p:txBody>
      </p:sp>
      <p:pic>
        <p:nvPicPr>
          <p:cNvPr id="1031" name="Afbeelding 6" descr="LogoWka-59mm-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9213"/>
            <a:ext cx="21240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echte verbindingslijn 8"/>
          <p:cNvCxnSpPr/>
          <p:nvPr userDrawn="1"/>
        </p:nvCxnSpPr>
        <p:spPr>
          <a:xfrm>
            <a:off x="457200" y="1417638"/>
            <a:ext cx="8229600" cy="1587"/>
          </a:xfrm>
          <a:prstGeom prst="line">
            <a:avLst/>
          </a:prstGeom>
          <a:ln>
            <a:solidFill>
              <a:srgbClr val="128F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65787"/>
            <a:ext cx="7670616" cy="1143000"/>
          </a:xfrm>
        </p:spPr>
        <p:txBody>
          <a:bodyPr>
            <a:normAutofit/>
          </a:bodyPr>
          <a:lstStyle/>
          <a:p>
            <a:pPr marL="182563" indent="-182563"/>
            <a:r>
              <a:rPr lang="nl-NL" sz="3800" dirty="0" smtClean="0"/>
              <a:t>Algemene leden bijeenkomst</a:t>
            </a:r>
            <a:endParaRPr lang="nl-NL" sz="3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6" y="2308542"/>
            <a:ext cx="7433268" cy="2100898"/>
          </a:xfrm>
        </p:spPr>
      </p:pic>
    </p:spTree>
    <p:extLst>
      <p:ext uri="{BB962C8B-B14F-4D97-AF65-F5344CB8AC3E}">
        <p14:creationId xmlns:p14="http://schemas.microsoft.com/office/powerpoint/2010/main" val="16239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820" y="264179"/>
            <a:ext cx="8406240" cy="1087875"/>
          </a:xfrm>
        </p:spPr>
        <p:txBody>
          <a:bodyPr>
            <a:normAutofit/>
          </a:bodyPr>
          <a:lstStyle/>
          <a:p>
            <a:r>
              <a:rPr lang="nl-NL" dirty="0" smtClean="0"/>
              <a:t>Resultaten Huurtool Nibud</a:t>
            </a:r>
            <a:endParaRPr lang="nl-NL" dirty="0"/>
          </a:p>
        </p:txBody>
      </p:sp>
      <p:sp>
        <p:nvSpPr>
          <p:cNvPr id="3" name="AutoShape 2" descr="Afbeeldingsresultaat voor ronald plasterk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2" descr="Afbeeldingsresultaat voor goed bestuur"/>
          <p:cNvSpPr>
            <a:spLocks noChangeAspect="1" noChangeArrowheads="1"/>
          </p:cNvSpPr>
          <p:nvPr/>
        </p:nvSpPr>
        <p:spPr bwMode="auto">
          <a:xfrm>
            <a:off x="155575" y="-2032000"/>
            <a:ext cx="33909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56" y="1597905"/>
            <a:ext cx="4211638" cy="4816865"/>
          </a:xfrm>
          <a:prstGeom prst="rect">
            <a:avLst/>
          </a:prstGeom>
        </p:spPr>
      </p:pic>
      <p:sp>
        <p:nvSpPr>
          <p:cNvPr id="7" name="Tijdelijke aanduiding voor inhoud 5"/>
          <p:cNvSpPr>
            <a:spLocks noGrp="1"/>
          </p:cNvSpPr>
          <p:nvPr>
            <p:ph idx="1"/>
          </p:nvPr>
        </p:nvSpPr>
        <p:spPr>
          <a:xfrm>
            <a:off x="5236371" y="1679185"/>
            <a:ext cx="3343274" cy="4154009"/>
          </a:xfrm>
        </p:spPr>
        <p:txBody>
          <a:bodyPr>
            <a:noAutofit/>
          </a:bodyPr>
          <a:lstStyle/>
          <a:p>
            <a:pPr>
              <a:tabLst>
                <a:tab pos="1616075" algn="l"/>
              </a:tabLst>
            </a:pPr>
            <a:r>
              <a:rPr lang="nl-NL" sz="2000" dirty="0" smtClean="0"/>
              <a:t>Uit de voorbeelden blijkt dat:</a:t>
            </a: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616075" algn="l"/>
              </a:tabLst>
            </a:pPr>
            <a:r>
              <a:rPr lang="nl-NL" sz="2000" dirty="0" smtClean="0"/>
              <a:t>Veel huishoudens die volgens het rijksbeleid in een bepaalde prijscategorie gehuisvest moeten worden dat niet kunnen betalen</a:t>
            </a:r>
          </a:p>
          <a:p>
            <a:pPr marL="179388" indent="-179388">
              <a:buFont typeface="Arial" panose="020B0604020202020204" pitchFamily="34" charset="0"/>
              <a:buChar char="•"/>
              <a:tabLst>
                <a:tab pos="1616075" algn="l"/>
              </a:tabLst>
            </a:pPr>
            <a:r>
              <a:rPr lang="nl-NL" sz="2000" dirty="0" smtClean="0"/>
              <a:t>passend toewijzen niet betaalbaar toewijzen hoeft te betekenen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91" y="123125"/>
            <a:ext cx="840581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6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Vragen; 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60" y="1600200"/>
            <a:ext cx="71526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2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ea typeface="ＭＳ Ｐゴシック" pitchFamily="-101" charset="-128"/>
              </a:rPr>
              <a:t>Beschikbaarheid</a:t>
            </a:r>
            <a:endParaRPr lang="nl-NL" altLang="nl-NL" dirty="0" smtClean="0">
              <a:ea typeface="ＭＳ Ｐゴシック" pitchFamily="-101" charset="-128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41"/>
            <a:ext cx="4067810" cy="325424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60" y="3789680"/>
            <a:ext cx="3982720" cy="298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ea typeface="ＭＳ Ｐゴシック" pitchFamily="-101" charset="-128"/>
              </a:rPr>
              <a:t>Stellingen</a:t>
            </a:r>
            <a:endParaRPr lang="nl-NL" altLang="nl-NL" dirty="0" smtClean="0">
              <a:ea typeface="ＭＳ Ｐゴシック" pitchFamily="-101" charset="-128"/>
            </a:endParaRPr>
          </a:p>
        </p:txBody>
      </p:sp>
      <p:sp>
        <p:nvSpPr>
          <p:cNvPr id="378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ea typeface="ＭＳ Ｐゴシック" pitchFamily="-101" charset="-128"/>
              </a:rPr>
              <a:t>goedkope </a:t>
            </a:r>
            <a:r>
              <a:rPr lang="nl-NL" altLang="nl-NL" dirty="0">
                <a:ea typeface="ＭＳ Ｐゴシック" pitchFamily="-101" charset="-128"/>
              </a:rPr>
              <a:t>en betaalbare huurwoningen </a:t>
            </a:r>
            <a:r>
              <a:rPr lang="nl-NL" altLang="nl-NL" dirty="0" smtClean="0">
                <a:ea typeface="ＭＳ Ｐゴシック" pitchFamily="-101" charset="-128"/>
              </a:rPr>
              <a:t>worden uitsluitend nog toegewezen </a:t>
            </a:r>
            <a:r>
              <a:rPr lang="nl-NL" altLang="nl-NL" dirty="0">
                <a:ea typeface="ＭＳ Ｐゴシック" pitchFamily="-101" charset="-128"/>
              </a:rPr>
              <a:t>aan Huurders die recht hebben op huurtoeslag. </a:t>
            </a:r>
            <a:endParaRPr lang="nl-NL" altLang="nl-NL" dirty="0" smtClean="0">
              <a:ea typeface="ＭＳ Ｐゴシック" pitchFamily="-101" charset="-128"/>
            </a:endParaRPr>
          </a:p>
          <a:p>
            <a:pPr eaLnBrk="1" hangingPunct="1"/>
            <a:r>
              <a:rPr lang="nl-NL" altLang="nl-NL" dirty="0">
                <a:ea typeface="ＭＳ Ｐゴシック" pitchFamily="-101" charset="-128"/>
              </a:rPr>
              <a:t>De middeninkomens (€ 34.000 tot € 43.000) behoren tot onze </a:t>
            </a:r>
            <a:r>
              <a:rPr lang="nl-NL" altLang="nl-NL" dirty="0" smtClean="0">
                <a:ea typeface="ＭＳ Ｐゴシック" pitchFamily="-101" charset="-128"/>
              </a:rPr>
              <a:t>doelgroep</a:t>
            </a:r>
          </a:p>
          <a:p>
            <a:pPr eaLnBrk="1" hangingPunct="1"/>
            <a:r>
              <a:rPr lang="nl-NL" altLang="nl-NL" dirty="0">
                <a:ea typeface="ＭＳ Ｐゴシック" pitchFamily="-101" charset="-128"/>
              </a:rPr>
              <a:t>Woningen met drie slaapkamers en meer wijzen wij bij voorkeur toe aan huishoudens met 2 personen of meer.</a:t>
            </a:r>
            <a:endParaRPr lang="nl-NL" altLang="nl-NL" dirty="0" smtClean="0">
              <a:ea typeface="ＭＳ Ｐゴシック" pitchFamily="-10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Vragen;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60" y="1600200"/>
            <a:ext cx="6156960" cy="476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>
                <a:ea typeface="ＭＳ Ｐゴシック" pitchFamily="-101" charset="-128"/>
              </a:rPr>
              <a:t>Toekomst</a:t>
            </a:r>
            <a:endParaRPr lang="nl-NL" altLang="nl-NL" dirty="0" smtClean="0">
              <a:ea typeface="ＭＳ Ｐゴシック" pitchFamily="-101" charset="-128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9538"/>
            <a:ext cx="8229600" cy="350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>
                <a:ea typeface="ＭＳ Ｐゴシック" pitchFamily="-101" charset="-128"/>
              </a:rPr>
              <a:t>Van het gas af? En dan? </a:t>
            </a:r>
            <a:endParaRPr lang="nl-NL" altLang="nl-NL" dirty="0" smtClean="0">
              <a:ea typeface="ＭＳ Ｐゴシック" pitchFamily="-101" charset="-128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450710"/>
            <a:ext cx="7096159" cy="49704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Vragen;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06" y="2311573"/>
            <a:ext cx="6795113" cy="379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9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Bedankt voor uw aandacht!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5" y="2357120"/>
            <a:ext cx="8655675" cy="2550160"/>
          </a:xfrm>
        </p:spPr>
      </p:pic>
    </p:spTree>
    <p:extLst>
      <p:ext uri="{BB962C8B-B14F-4D97-AF65-F5344CB8AC3E}">
        <p14:creationId xmlns:p14="http://schemas.microsoft.com/office/powerpoint/2010/main" val="374523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19100"/>
            <a:ext cx="90297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el 1"/>
          <p:cNvSpPr>
            <a:spLocks noGrp="1"/>
          </p:cNvSpPr>
          <p:nvPr>
            <p:ph type="ctrTitle"/>
          </p:nvPr>
        </p:nvSpPr>
        <p:spPr>
          <a:xfrm>
            <a:off x="685800" y="1310640"/>
            <a:ext cx="7772400" cy="4094480"/>
          </a:xfrm>
        </p:spPr>
        <p:txBody>
          <a:bodyPr/>
          <a:lstStyle/>
          <a:p>
            <a:pPr eaLnBrk="1" hangingPunct="1"/>
            <a:r>
              <a:rPr lang="nl-NL" altLang="nl-NL" sz="6600" dirty="0" smtClean="0">
                <a:solidFill>
                  <a:schemeClr val="bg1"/>
                </a:solidFill>
                <a:ea typeface="ＭＳ Ｐゴシック" pitchFamily="-101" charset="-128"/>
              </a:rPr>
              <a:t>Huuraanpassing/</a:t>
            </a:r>
            <a:br>
              <a:rPr lang="nl-NL" altLang="nl-NL" sz="6600" dirty="0" smtClean="0">
                <a:solidFill>
                  <a:schemeClr val="bg1"/>
                </a:solidFill>
                <a:ea typeface="ＭＳ Ｐゴシック" pitchFamily="-101" charset="-128"/>
              </a:rPr>
            </a:br>
            <a:r>
              <a:rPr lang="nl-NL" altLang="nl-NL" sz="6600" dirty="0" smtClean="0">
                <a:solidFill>
                  <a:schemeClr val="bg1"/>
                </a:solidFill>
                <a:ea typeface="ＭＳ Ｐゴシック" pitchFamily="-101" charset="-128"/>
              </a:rPr>
              <a:t>Woonlasten</a:t>
            </a:r>
            <a:br>
              <a:rPr lang="nl-NL" altLang="nl-NL" sz="6600" dirty="0" smtClean="0">
                <a:solidFill>
                  <a:schemeClr val="bg1"/>
                </a:solidFill>
                <a:ea typeface="ＭＳ Ｐゴシック" pitchFamily="-101" charset="-128"/>
              </a:rPr>
            </a:br>
            <a:r>
              <a:rPr lang="nl-NL" altLang="nl-NL" sz="6600" dirty="0" smtClean="0">
                <a:solidFill>
                  <a:schemeClr val="bg1"/>
                </a:solidFill>
                <a:ea typeface="ＭＳ Ｐゴシック" pitchFamily="-101" charset="-128"/>
              </a:rPr>
              <a:t>Beschikbaarheid</a:t>
            </a:r>
            <a:br>
              <a:rPr lang="nl-NL" altLang="nl-NL" sz="6600" dirty="0" smtClean="0">
                <a:solidFill>
                  <a:schemeClr val="bg1"/>
                </a:solidFill>
                <a:ea typeface="ＭＳ Ｐゴシック" pitchFamily="-101" charset="-128"/>
              </a:rPr>
            </a:br>
            <a:r>
              <a:rPr lang="nl-NL" altLang="nl-NL" sz="6600" dirty="0">
                <a:solidFill>
                  <a:schemeClr val="bg1"/>
                </a:solidFill>
                <a:ea typeface="ＭＳ Ｐゴシック" pitchFamily="-101" charset="-128"/>
              </a:rPr>
              <a:t>&amp;</a:t>
            </a:r>
            <a:r>
              <a:rPr lang="nl-NL" altLang="nl-NL" sz="6600" b="1" dirty="0" smtClean="0">
                <a:solidFill>
                  <a:schemeClr val="bg1"/>
                </a:solidFill>
                <a:ea typeface="ＭＳ Ｐゴシック" pitchFamily="-101" charset="-128"/>
              </a:rPr>
              <a:t/>
            </a:r>
            <a:br>
              <a:rPr lang="nl-NL" altLang="nl-NL" sz="6600" b="1" dirty="0" smtClean="0">
                <a:solidFill>
                  <a:schemeClr val="bg1"/>
                </a:solidFill>
                <a:ea typeface="ＭＳ Ｐゴシック" pitchFamily="-101" charset="-128"/>
              </a:rPr>
            </a:br>
            <a:r>
              <a:rPr lang="nl-NL" altLang="nl-NL" sz="6600" dirty="0" smtClean="0">
                <a:solidFill>
                  <a:schemeClr val="bg1"/>
                </a:solidFill>
                <a:ea typeface="ＭＳ Ｐゴシック" pitchFamily="-101" charset="-128"/>
              </a:rPr>
              <a:t>Toekomst</a:t>
            </a:r>
            <a:endParaRPr lang="nl-NL" altLang="nl-NL" sz="6600" dirty="0" smtClean="0">
              <a:solidFill>
                <a:schemeClr val="bg1"/>
              </a:solidFill>
              <a:ea typeface="ＭＳ Ｐゴシック" pitchFamily="-10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ea typeface="ＭＳ Ｐゴシック" pitchFamily="-101" charset="-128"/>
              </a:rPr>
              <a:t>Betaalbaarheid, algemeen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Voldoende betaalbare huurwoningen voor elke inkomensgroep die een sociale huurwoning zoekt/heeft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Criterium: acceptabele woonquote voor iedereen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nl-NL" dirty="0" smtClean="0">
                <a:ea typeface="+mn-ea"/>
                <a:cs typeface="+mn-cs"/>
              </a:rPr>
              <a:t>Woonquote: deel van inkomen beschikbaar voor woonlasten: </a:t>
            </a:r>
            <a:br>
              <a:rPr lang="nl-NL" dirty="0" smtClean="0">
                <a:ea typeface="+mn-ea"/>
                <a:cs typeface="+mn-cs"/>
              </a:rPr>
            </a:br>
            <a:r>
              <a:rPr lang="nl-NL" dirty="0" smtClean="0">
                <a:ea typeface="+mn-ea"/>
                <a:cs typeface="+mn-cs"/>
              </a:rPr>
              <a:t>Huur + energie (en servicekosten + lokale lasten)</a:t>
            </a:r>
          </a:p>
        </p:txBody>
      </p:sp>
      <p:sp>
        <p:nvSpPr>
          <p:cNvPr id="5" name="Ovale toelichting 4"/>
          <p:cNvSpPr>
            <a:spLocks noChangeArrowheads="1"/>
          </p:cNvSpPr>
          <p:nvPr/>
        </p:nvSpPr>
        <p:spPr bwMode="auto">
          <a:xfrm>
            <a:off x="0" y="0"/>
            <a:ext cx="2011363" cy="731838"/>
          </a:xfrm>
          <a:prstGeom prst="wedgeEllipseCallout">
            <a:avLst>
              <a:gd name="adj1" fmla="val 28727"/>
              <a:gd name="adj2" fmla="val 82981"/>
            </a:avLst>
          </a:prstGeom>
          <a:solidFill>
            <a:srgbClr val="128FA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dirty="0">
                <a:solidFill>
                  <a:schemeClr val="bg1"/>
                </a:solidFill>
                <a:latin typeface="+mn-lt"/>
                <a:ea typeface="+mn-ea"/>
              </a:rPr>
              <a:t>De Regels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ea typeface="+mj-ea"/>
                <a:cs typeface="+mj-cs"/>
              </a:rPr>
              <a:t>Toewijzingsregels </a:t>
            </a:r>
            <a:br>
              <a:rPr lang="nl-NL" dirty="0" smtClean="0">
                <a:ea typeface="+mj-ea"/>
                <a:cs typeface="+mj-cs"/>
              </a:rPr>
            </a:br>
            <a:r>
              <a:rPr lang="nl-NL" dirty="0" smtClean="0">
                <a:ea typeface="+mj-ea"/>
                <a:cs typeface="+mj-cs"/>
              </a:rPr>
              <a:t>sociale </a:t>
            </a:r>
            <a:r>
              <a:rPr lang="nl-NL" dirty="0" smtClean="0">
                <a:ea typeface="+mj-ea"/>
                <a:cs typeface="+mj-cs"/>
              </a:rPr>
              <a:t>huurwoning (EU)</a:t>
            </a:r>
            <a:endParaRPr lang="nl-NL" dirty="0" smtClean="0">
              <a:ea typeface="+mj-ea"/>
              <a:cs typeface="+mj-cs"/>
            </a:endParaRP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>
                <a:ea typeface="ＭＳ Ｐゴシック" pitchFamily="-101" charset="-128"/>
              </a:rPr>
              <a:t>80% sociale huurwoningen naar inkomen onder €36.798</a:t>
            </a:r>
          </a:p>
          <a:p>
            <a:pPr eaLnBrk="1" hangingPunct="1"/>
            <a:r>
              <a:rPr lang="nl-NL" altLang="nl-NL" smtClean="0">
                <a:ea typeface="ＭＳ Ｐゴシック" pitchFamily="-101" charset="-128"/>
              </a:rPr>
              <a:t>Max 10% naar inkomens tussen € 36.798 en € 41.056 (tot 2021)</a:t>
            </a:r>
          </a:p>
          <a:p>
            <a:pPr eaLnBrk="1" hangingPunct="1"/>
            <a:r>
              <a:rPr lang="nl-NL" altLang="nl-NL" smtClean="0">
                <a:ea typeface="ＭＳ Ｐゴシック" pitchFamily="-101" charset="-128"/>
              </a:rPr>
              <a:t>Max 10% naar inkomens daarboven; gemeenteregels gaan voor (maar ook ruilende huurders bijv.)</a:t>
            </a:r>
          </a:p>
        </p:txBody>
      </p:sp>
      <p:sp>
        <p:nvSpPr>
          <p:cNvPr id="4" name="Tekstvak 3"/>
          <p:cNvSpPr txBox="1">
            <a:spLocks noChangeArrowheads="1"/>
          </p:cNvSpPr>
          <p:nvPr/>
        </p:nvSpPr>
        <p:spPr bwMode="auto">
          <a:xfrm rot="-239339">
            <a:off x="14288" y="6210300"/>
            <a:ext cx="1865312" cy="461963"/>
          </a:xfrm>
          <a:prstGeom prst="rect">
            <a:avLst/>
          </a:pr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9pPr>
          </a:lstStyle>
          <a:p>
            <a:pPr eaLnBrk="1" hangingPunct="1"/>
            <a:r>
              <a:rPr lang="nl-NL" altLang="nl-NL">
                <a:solidFill>
                  <a:srgbClr val="FFFFFF"/>
                </a:solidFill>
                <a:latin typeface="Calibri" pitchFamily="-101" charset="0"/>
              </a:rPr>
              <a:t>Prijspeil 2018</a:t>
            </a:r>
          </a:p>
        </p:txBody>
      </p:sp>
      <p:pic>
        <p:nvPicPr>
          <p:cNvPr id="17413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857750"/>
            <a:ext cx="2670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toelichting 6"/>
          <p:cNvSpPr>
            <a:spLocks noChangeArrowheads="1"/>
          </p:cNvSpPr>
          <p:nvPr/>
        </p:nvSpPr>
        <p:spPr bwMode="auto">
          <a:xfrm>
            <a:off x="0" y="0"/>
            <a:ext cx="2011363" cy="731838"/>
          </a:xfrm>
          <a:prstGeom prst="wedgeEllipseCallout">
            <a:avLst>
              <a:gd name="adj1" fmla="val 28727"/>
              <a:gd name="adj2" fmla="val 82981"/>
            </a:avLst>
          </a:prstGeom>
          <a:solidFill>
            <a:srgbClr val="128FA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dirty="0">
                <a:solidFill>
                  <a:schemeClr val="bg1"/>
                </a:solidFill>
                <a:latin typeface="+mn-lt"/>
                <a:ea typeface="+mn-ea"/>
              </a:rPr>
              <a:t>De Regels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819"/>
          <a:stretch>
            <a:fillRect/>
          </a:stretch>
        </p:blipFill>
        <p:spPr bwMode="auto">
          <a:xfrm>
            <a:off x="730250" y="3146425"/>
            <a:ext cx="62499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sz="4000" dirty="0" smtClean="0">
                <a:ea typeface="ＭＳ Ｐゴシック" pitchFamily="-101" charset="-128"/>
              </a:rPr>
              <a:t>Toewijzingsregels </a:t>
            </a:r>
            <a:br>
              <a:rPr lang="nl-NL" altLang="nl-NL" sz="4000" dirty="0" smtClean="0">
                <a:ea typeface="ＭＳ Ｐゴシック" pitchFamily="-101" charset="-128"/>
              </a:rPr>
            </a:br>
            <a:r>
              <a:rPr lang="nl-NL" altLang="nl-NL" sz="4000" dirty="0" smtClean="0">
                <a:ea typeface="ＭＳ Ｐゴシック" pitchFamily="-101" charset="-128"/>
              </a:rPr>
              <a:t>ontvangers </a:t>
            </a:r>
            <a:r>
              <a:rPr lang="nl-NL" altLang="nl-NL" sz="4000" dirty="0" smtClean="0">
                <a:ea typeface="ＭＳ Ｐゴシック" pitchFamily="-101" charset="-128"/>
              </a:rPr>
              <a:t>huurtoeslag (NL)</a:t>
            </a:r>
            <a:endParaRPr lang="nl-NL" altLang="nl-NL" sz="4000" dirty="0" smtClean="0">
              <a:ea typeface="ＭＳ Ｐゴシック" pitchFamily="-101" charset="-128"/>
            </a:endParaRPr>
          </a:p>
        </p:txBody>
      </p:sp>
      <p:sp>
        <p:nvSpPr>
          <p:cNvPr id="18436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>
                <a:ea typeface="ＭＳ Ｐゴシック" pitchFamily="-101" charset="-128"/>
              </a:rPr>
              <a:t>95% van woningzoekenden met recht op huurtoeslag moeten een woning krijgen onder de “aftoppingsgrens”.</a:t>
            </a:r>
          </a:p>
          <a:p>
            <a:endParaRPr lang="nl-NL" altLang="nl-NL" smtClean="0">
              <a:ea typeface="ＭＳ Ｐゴシック" pitchFamily="-101" charset="-128"/>
            </a:endParaRPr>
          </a:p>
        </p:txBody>
      </p:sp>
      <p:pic>
        <p:nvPicPr>
          <p:cNvPr id="18437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5435600"/>
            <a:ext cx="21224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toelichting 7"/>
          <p:cNvSpPr>
            <a:spLocks noChangeArrowheads="1"/>
          </p:cNvSpPr>
          <p:nvPr/>
        </p:nvSpPr>
        <p:spPr bwMode="auto">
          <a:xfrm>
            <a:off x="0" y="0"/>
            <a:ext cx="2011363" cy="731838"/>
          </a:xfrm>
          <a:prstGeom prst="wedgeEllipseCallout">
            <a:avLst>
              <a:gd name="adj1" fmla="val 28727"/>
              <a:gd name="adj2" fmla="val 82981"/>
            </a:avLst>
          </a:prstGeom>
          <a:solidFill>
            <a:srgbClr val="128FA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dirty="0">
                <a:solidFill>
                  <a:schemeClr val="bg1"/>
                </a:solidFill>
                <a:latin typeface="+mn-lt"/>
                <a:ea typeface="+mn-ea"/>
              </a:rPr>
              <a:t>De Regels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77888"/>
            <a:ext cx="8770938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kstvak 4"/>
          <p:cNvSpPr txBox="1">
            <a:spLocks noChangeArrowheads="1"/>
          </p:cNvSpPr>
          <p:nvPr/>
        </p:nvSpPr>
        <p:spPr bwMode="auto">
          <a:xfrm rot="-366063">
            <a:off x="5591175" y="5649913"/>
            <a:ext cx="2813050" cy="954087"/>
          </a:xfrm>
          <a:prstGeom prst="rect">
            <a:avLst/>
          </a:prstGeom>
          <a:solidFill>
            <a:srgbClr val="128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1" charset="-128"/>
              </a:defRPr>
            </a:lvl9pPr>
          </a:lstStyle>
          <a:p>
            <a:pPr eaLnBrk="1" hangingPunct="1"/>
            <a:r>
              <a:rPr lang="nl-NL" altLang="nl-NL" sz="2800">
                <a:solidFill>
                  <a:srgbClr val="FFFF00"/>
                </a:solidFill>
                <a:latin typeface="Calibri" pitchFamily="-101" charset="0"/>
              </a:rPr>
              <a:t>Voor laagste inkomensgroep</a:t>
            </a:r>
          </a:p>
        </p:txBody>
      </p:sp>
      <p:sp>
        <p:nvSpPr>
          <p:cNvPr id="7" name="Ovale toelichting 6"/>
          <p:cNvSpPr>
            <a:spLocks noChangeArrowheads="1"/>
          </p:cNvSpPr>
          <p:nvPr/>
        </p:nvSpPr>
        <p:spPr bwMode="auto">
          <a:xfrm>
            <a:off x="0" y="0"/>
            <a:ext cx="2011363" cy="731838"/>
          </a:xfrm>
          <a:prstGeom prst="wedgeEllipseCallout">
            <a:avLst>
              <a:gd name="adj1" fmla="val 28727"/>
              <a:gd name="adj2" fmla="val 82981"/>
            </a:avLst>
          </a:prstGeom>
          <a:solidFill>
            <a:srgbClr val="128FA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dirty="0">
                <a:solidFill>
                  <a:schemeClr val="bg1"/>
                </a:solidFill>
                <a:latin typeface="+mn-lt"/>
                <a:ea typeface="+mn-ea"/>
              </a:rPr>
              <a:t>De Regels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820" y="264179"/>
            <a:ext cx="8406240" cy="1087875"/>
          </a:xfrm>
        </p:spPr>
        <p:txBody>
          <a:bodyPr>
            <a:normAutofit/>
          </a:bodyPr>
          <a:lstStyle/>
          <a:p>
            <a:r>
              <a:rPr lang="nl-NL" dirty="0" smtClean="0"/>
              <a:t>Huurtool variant Bo-Ex</a:t>
            </a:r>
            <a:endParaRPr lang="nl-NL" dirty="0"/>
          </a:p>
        </p:txBody>
      </p:sp>
      <p:sp>
        <p:nvSpPr>
          <p:cNvPr id="3" name="AutoShape 2" descr="Afbeeldingsresultaat voor ronald plasterk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2" descr="Afbeeldingsresultaat voor goed bestuur"/>
          <p:cNvSpPr>
            <a:spLocks noChangeAspect="1" noChangeArrowheads="1"/>
          </p:cNvSpPr>
          <p:nvPr/>
        </p:nvSpPr>
        <p:spPr bwMode="auto">
          <a:xfrm>
            <a:off x="155575" y="-2032000"/>
            <a:ext cx="33909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/>
          <p:nvPr/>
        </p:nvPicPr>
        <p:blipFill rotWithShape="1">
          <a:blip r:embed="rId2"/>
          <a:srcRect l="33922" t="16060" r="35240" b="7495"/>
          <a:stretch/>
        </p:blipFill>
        <p:spPr bwMode="auto">
          <a:xfrm>
            <a:off x="455819" y="1513840"/>
            <a:ext cx="2757805" cy="4791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>
          <a:blip r:embed="rId3"/>
          <a:stretch>
            <a:fillRect/>
          </a:stretch>
        </p:blipFill>
        <p:spPr>
          <a:xfrm>
            <a:off x="7719061" y="393699"/>
            <a:ext cx="1138555" cy="751839"/>
          </a:xfrm>
          <a:prstGeom prst="rect">
            <a:avLst/>
          </a:prstGeom>
        </p:spPr>
      </p:pic>
      <p:sp>
        <p:nvSpPr>
          <p:cNvPr id="8" name="Tijdelijke aanduiding voor inhoud 5"/>
          <p:cNvSpPr>
            <a:spLocks noGrp="1"/>
          </p:cNvSpPr>
          <p:nvPr>
            <p:ph idx="1"/>
          </p:nvPr>
        </p:nvSpPr>
        <p:spPr>
          <a:xfrm>
            <a:off x="3546476" y="1412240"/>
            <a:ext cx="5437505" cy="4363720"/>
          </a:xfrm>
        </p:spPr>
        <p:txBody>
          <a:bodyPr>
            <a:normAutofit/>
          </a:bodyPr>
          <a:lstStyle/>
          <a:p>
            <a:pPr>
              <a:tabLst>
                <a:tab pos="1616075" algn="l"/>
              </a:tabLst>
            </a:pPr>
            <a:r>
              <a:rPr lang="nl-NL" sz="2000" dirty="0" smtClean="0"/>
              <a:t>Op de site van </a:t>
            </a:r>
            <a:r>
              <a:rPr lang="nl-NL" sz="2000" dirty="0"/>
              <a:t>Bo-Ex </a:t>
            </a:r>
            <a:r>
              <a:rPr lang="nl-NL" sz="2000" dirty="0" smtClean="0"/>
              <a:t>kan aan de hand van het beantwoorden van zeven eenvoudige vragen een indicatie ontvangen worden over de betaalbaarheid van de gevraagde huur.</a:t>
            </a:r>
            <a:endParaRPr lang="nl-NL" sz="2000" dirty="0"/>
          </a:p>
          <a:p>
            <a:r>
              <a:rPr lang="nl-NL" sz="1200" dirty="0"/>
              <a:t>(http://www.boex.nl/ik-wil-huren-kopen/bo-ex-huur-wijzer/bo-ex-huurwijzer/)</a:t>
            </a:r>
            <a:endParaRPr lang="nl-NL" sz="1200" dirty="0" smtClean="0"/>
          </a:p>
          <a:p>
            <a:pPr>
              <a:tabLst>
                <a:tab pos="1257300" algn="l"/>
              </a:tabLst>
            </a:pPr>
            <a:r>
              <a:rPr lang="nl-NL" sz="2200" dirty="0" smtClean="0">
                <a:solidFill>
                  <a:srgbClr val="00B050"/>
                </a:solidFill>
              </a:rPr>
              <a:t>Groen</a:t>
            </a:r>
            <a:r>
              <a:rPr lang="nl-NL" sz="2200" dirty="0" smtClean="0"/>
              <a:t>	gemakkelijk betaalbaar</a:t>
            </a:r>
          </a:p>
          <a:p>
            <a:pPr>
              <a:tabLst>
                <a:tab pos="1257300" algn="l"/>
              </a:tabLst>
            </a:pPr>
            <a:r>
              <a:rPr lang="nl-NL" sz="2200" dirty="0" smtClean="0">
                <a:solidFill>
                  <a:srgbClr val="FFFF00"/>
                </a:solidFill>
              </a:rPr>
              <a:t>Geel</a:t>
            </a:r>
            <a:r>
              <a:rPr lang="nl-NL" sz="2200" dirty="0"/>
              <a:t>	huur past goed in </a:t>
            </a:r>
            <a:r>
              <a:rPr lang="nl-NL" sz="2200" dirty="0" smtClean="0"/>
              <a:t>budget</a:t>
            </a:r>
          </a:p>
          <a:p>
            <a:pPr>
              <a:tabLst>
                <a:tab pos="1257300" algn="l"/>
              </a:tabLst>
            </a:pPr>
            <a:r>
              <a:rPr lang="nl-NL" sz="2200" dirty="0">
                <a:solidFill>
                  <a:srgbClr val="FFC000"/>
                </a:solidFill>
              </a:rPr>
              <a:t>Oranje</a:t>
            </a:r>
            <a:r>
              <a:rPr lang="nl-NL" sz="2200" dirty="0"/>
              <a:t>	met veel </a:t>
            </a:r>
            <a:r>
              <a:rPr lang="nl-NL" sz="2200" dirty="0" smtClean="0"/>
              <a:t>moeite betaalbaar</a:t>
            </a:r>
          </a:p>
          <a:p>
            <a:pPr>
              <a:tabLst>
                <a:tab pos="1257300" algn="l"/>
              </a:tabLst>
            </a:pPr>
            <a:r>
              <a:rPr lang="nl-NL" sz="2200" dirty="0" smtClean="0">
                <a:solidFill>
                  <a:srgbClr val="FF0000"/>
                </a:solidFill>
              </a:rPr>
              <a:t>Rood</a:t>
            </a:r>
            <a:r>
              <a:rPr lang="nl-NL" sz="2200" dirty="0" smtClean="0"/>
              <a:t>	(bijna) onmogelijk betaalbaar</a:t>
            </a:r>
          </a:p>
          <a:p>
            <a:endParaRPr lang="nl-NL" sz="2200" dirty="0"/>
          </a:p>
          <a:p>
            <a:endParaRPr lang="nl-NL" sz="2200" dirty="0" smtClean="0"/>
          </a:p>
        </p:txBody>
      </p:sp>
    </p:spTree>
    <p:extLst>
      <p:ext uri="{BB962C8B-B14F-4D97-AF65-F5344CB8AC3E}">
        <p14:creationId xmlns:p14="http://schemas.microsoft.com/office/powerpoint/2010/main" val="5275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820" y="264179"/>
            <a:ext cx="8406240" cy="1087875"/>
          </a:xfrm>
        </p:spPr>
        <p:txBody>
          <a:bodyPr>
            <a:normAutofit/>
          </a:bodyPr>
          <a:lstStyle/>
          <a:p>
            <a:r>
              <a:rPr lang="nl-NL" dirty="0" smtClean="0"/>
              <a:t>Basis Huurtool Nibud</a:t>
            </a:r>
            <a:endParaRPr lang="nl-NL" dirty="0"/>
          </a:p>
        </p:txBody>
      </p:sp>
      <p:sp>
        <p:nvSpPr>
          <p:cNvPr id="3" name="AutoShape 2" descr="Afbeeldingsresultaat voor ronald plasterk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2" descr="Afbeeldingsresultaat voor goed bestuur"/>
          <p:cNvSpPr>
            <a:spLocks noChangeAspect="1" noChangeArrowheads="1"/>
          </p:cNvSpPr>
          <p:nvPr/>
        </p:nvSpPr>
        <p:spPr bwMode="auto">
          <a:xfrm>
            <a:off x="155575" y="-2032000"/>
            <a:ext cx="33909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0" y="1495637"/>
            <a:ext cx="5852462" cy="441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8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820" y="264179"/>
            <a:ext cx="8406240" cy="1087875"/>
          </a:xfrm>
        </p:spPr>
        <p:txBody>
          <a:bodyPr>
            <a:normAutofit/>
          </a:bodyPr>
          <a:lstStyle/>
          <a:p>
            <a:r>
              <a:rPr lang="nl-NL" dirty="0" smtClean="0"/>
              <a:t>Ontwikkeling inkomen en huur van huurders</a:t>
            </a:r>
            <a:endParaRPr lang="nl-NL" dirty="0"/>
          </a:p>
        </p:txBody>
      </p:sp>
      <p:sp>
        <p:nvSpPr>
          <p:cNvPr id="3" name="AutoShape 2" descr="Afbeeldingsresultaat voor ronald plasterk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2" descr="Afbeeldingsresultaat voor goed bestuur"/>
          <p:cNvSpPr>
            <a:spLocks noChangeAspect="1" noChangeArrowheads="1"/>
          </p:cNvSpPr>
          <p:nvPr/>
        </p:nvSpPr>
        <p:spPr bwMode="auto">
          <a:xfrm>
            <a:off x="155575" y="-2032000"/>
            <a:ext cx="33909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ijdelijke aanduiding voor inhoud 5"/>
          <p:cNvSpPr>
            <a:spLocks noGrp="1"/>
          </p:cNvSpPr>
          <p:nvPr>
            <p:ph idx="1"/>
          </p:nvPr>
        </p:nvSpPr>
        <p:spPr>
          <a:xfrm>
            <a:off x="6350795" y="1605280"/>
            <a:ext cx="2421731" cy="3962400"/>
          </a:xfrm>
        </p:spPr>
        <p:txBody>
          <a:bodyPr>
            <a:normAutofit/>
          </a:bodyPr>
          <a:lstStyle/>
          <a:p>
            <a:pPr>
              <a:tabLst>
                <a:tab pos="1616075" algn="l"/>
              </a:tabLst>
            </a:pPr>
            <a:r>
              <a:rPr lang="nl-NL" sz="2000" dirty="0" smtClean="0"/>
              <a:t>Huren stijgen en inkomens van huurders dalen.</a:t>
            </a:r>
          </a:p>
          <a:p>
            <a:pPr>
              <a:tabLst>
                <a:tab pos="1616075" algn="l"/>
              </a:tabLst>
            </a:pPr>
            <a:r>
              <a:rPr lang="nl-NL" sz="2000" dirty="0" smtClean="0"/>
              <a:t>Steeds meer hurende huishoudens hebben moeite rond te komen. </a:t>
            </a:r>
          </a:p>
          <a:p>
            <a:pPr>
              <a:tabLst>
                <a:tab pos="1616075" algn="l"/>
              </a:tabLst>
            </a:pPr>
            <a:r>
              <a:rPr lang="nl-NL" sz="2000" dirty="0" smtClean="0"/>
              <a:t>Huur is de grootste kostenpost</a:t>
            </a:r>
          </a:p>
          <a:p>
            <a:pPr>
              <a:tabLst>
                <a:tab pos="1616075" algn="l"/>
              </a:tabLst>
            </a:pPr>
            <a:endParaRPr lang="nl-NL" sz="900" dirty="0" smtClean="0"/>
          </a:p>
          <a:p>
            <a:endParaRPr lang="nl-NL" sz="2200" dirty="0" smtClean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t="20072"/>
          <a:stretch/>
        </p:blipFill>
        <p:spPr>
          <a:xfrm>
            <a:off x="502232" y="1473200"/>
            <a:ext cx="5619134" cy="44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281</Words>
  <Application>Microsoft Office PowerPoint</Application>
  <PresentationFormat>Diavoorstelling (4:3)</PresentationFormat>
  <Paragraphs>46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Algemene leden bijeenkomst</vt:lpstr>
      <vt:lpstr>Huuraanpassing/ Woonlasten Beschikbaarheid &amp; Toekomst</vt:lpstr>
      <vt:lpstr>Betaalbaarheid, algemeen</vt:lpstr>
      <vt:lpstr>Toewijzingsregels  sociale huurwoning (EU)</vt:lpstr>
      <vt:lpstr>Toewijzingsregels  ontvangers huurtoeslag (NL)</vt:lpstr>
      <vt:lpstr>PowerPoint-presentatie</vt:lpstr>
      <vt:lpstr>Huurtool variant Bo-Ex</vt:lpstr>
      <vt:lpstr>Basis Huurtool Nibud</vt:lpstr>
      <vt:lpstr>Ontwikkeling inkomen en huur van huurders</vt:lpstr>
      <vt:lpstr>Resultaten Huurtool Nibud</vt:lpstr>
      <vt:lpstr>Vragen; </vt:lpstr>
      <vt:lpstr>Beschikbaarheid</vt:lpstr>
      <vt:lpstr>Stellingen</vt:lpstr>
      <vt:lpstr>Vragen;</vt:lpstr>
      <vt:lpstr>Toekomst</vt:lpstr>
      <vt:lpstr>Van het gas af? En dan? </vt:lpstr>
      <vt:lpstr>Vragen;</vt:lpstr>
      <vt:lpstr>Bedankt voor uw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ALV Laarbeek</dc:title>
  <dc:creator>Wouter Bollen</dc:creator>
  <cp:lastModifiedBy>Wouter Bollen</cp:lastModifiedBy>
  <cp:revision>29</cp:revision>
  <dcterms:created xsi:type="dcterms:W3CDTF">2018-04-04T08:07:52Z</dcterms:created>
  <dcterms:modified xsi:type="dcterms:W3CDTF">2018-04-25T16:03:38Z</dcterms:modified>
</cp:coreProperties>
</file>